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02" r:id="rId4"/>
    <p:sldId id="303" r:id="rId5"/>
    <p:sldId id="304" r:id="rId6"/>
    <p:sldId id="305" r:id="rId7"/>
    <p:sldId id="272" r:id="rId8"/>
    <p:sldId id="306" r:id="rId9"/>
    <p:sldId id="30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10ABF-FDDB-48C3-9EF2-E1F14C594141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4E87F-7B77-480E-834E-2C1D52387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48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protein</a:t>
            </a:r>
            <a:r>
              <a:rPr lang="de-DE" dirty="0"/>
              <a:t> </a:t>
            </a:r>
            <a:r>
              <a:rPr lang="de-DE" dirty="0" err="1"/>
              <a:t>fraction</a:t>
            </a:r>
            <a:r>
              <a:rPr lang="de-DE" dirty="0"/>
              <a:t> 36 </a:t>
            </a:r>
            <a:r>
              <a:rPr lang="de-DE" dirty="0" err="1"/>
              <a:t>proteins</a:t>
            </a:r>
            <a:r>
              <a:rPr lang="de-DE" dirty="0"/>
              <a:t>, </a:t>
            </a:r>
            <a:r>
              <a:rPr lang="de-DE" dirty="0" err="1"/>
              <a:t>ribosomes</a:t>
            </a:r>
            <a:r>
              <a:rPr lang="de-DE" dirty="0"/>
              <a:t>,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. </a:t>
            </a:r>
          </a:p>
          <a:p>
            <a:r>
              <a:rPr lang="de-DE" dirty="0"/>
              <a:t>20 </a:t>
            </a:r>
            <a:r>
              <a:rPr lang="de-DE" dirty="0" err="1"/>
              <a:t>years</a:t>
            </a:r>
            <a:r>
              <a:rPr lang="de-DE" dirty="0"/>
              <a:t>, </a:t>
            </a:r>
            <a:r>
              <a:rPr lang="de-DE" dirty="0" err="1"/>
              <a:t>Commercially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</a:p>
          <a:p>
            <a:r>
              <a:rPr lang="de-DE" dirty="0"/>
              <a:t>lab: 36 </a:t>
            </a:r>
            <a:r>
              <a:rPr lang="de-DE" dirty="0" err="1"/>
              <a:t>purif</a:t>
            </a:r>
            <a:r>
              <a:rPr lang="de-DE" dirty="0"/>
              <a:t> </a:t>
            </a:r>
            <a:r>
              <a:rPr lang="de-DE" dirty="0" err="1"/>
              <a:t>cumbersome</a:t>
            </a:r>
            <a:endParaRPr lang="de-DE" dirty="0"/>
          </a:p>
          <a:p>
            <a:r>
              <a:rPr lang="de-DE" dirty="0" err="1"/>
              <a:t>OnePot</a:t>
            </a:r>
            <a:r>
              <a:rPr lang="de-DE" dirty="0"/>
              <a:t> Advantage: Can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leave</a:t>
            </a:r>
            <a:r>
              <a:rPr lang="de-DE" dirty="0"/>
              <a:t> out </a:t>
            </a:r>
            <a:r>
              <a:rPr lang="de-DE" dirty="0" err="1"/>
              <a:t>easily</a:t>
            </a:r>
            <a:r>
              <a:rPr lang="de-DE" dirty="0"/>
              <a:t>, </a:t>
            </a:r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ratios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31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030F9-8B01-4E21-9DDF-09429D18C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C0DD04-0722-4039-AFFD-520C9081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1E529-575B-47E4-9F49-E8410D3B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96FA9F-BC0B-45CC-A631-632E5DF5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651724-ED1E-42EC-A631-C2B389EC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82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BC9A7-8CE6-426C-A806-B80E7758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585265-B138-4B6C-9473-CE17C4B20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E998B8-C685-4154-BC51-8961CD62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BCB985-1CA5-444A-8064-FA5FF8DD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12FB00-79F2-4CF5-AE3E-4550527A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90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C16AE67-E6FE-4AFB-9419-2B92D0B85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90481E-ED99-4734-A168-1C96FC794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C899BB-FC0B-42F5-8881-9B7FA8DD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999AF7-3801-40D4-B0C6-EA80302F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EE5ED-827F-4571-8249-1E9EC2B7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1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80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35385-0E56-41EC-B7DD-D2335D7E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FC8CBD-9BC3-463D-BBC9-ECC0228C5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1B3FDA-EDAF-4593-BF77-27B6AA78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0E65D6-2229-4FD3-A802-2B247D39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8CE979-AC2D-4A92-BB4C-9D11B176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49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C3AE2-BEA8-443E-9D5A-8BC00F9A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BA0B63-9EFE-4349-9C95-27F3CF43C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749658-EBFF-4B78-A32D-3D977647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4BBE3-8154-473E-9A22-DD0C0E46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969198-8C8A-463A-BEE8-0EA3B311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0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83414-0444-4955-9C58-DC6025DA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54EC36-FB58-47EE-B979-9D4DFEA4E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1B65AB-1674-4E46-8A42-BD658F190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FB2892-F7E5-42E9-8C8A-7F919984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2561F4-8F23-4B4B-B707-1C687441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5C7807-78A6-4994-A123-5F6EA40C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78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B9F3B-7F4B-43E0-B201-622DEBE3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688E87-9E65-4E92-ACB0-8E13EEB0E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08022E-599C-4A82-8D55-6FD4A7413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8A6387-973D-4B6B-97CC-0B5E103EE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189FFD-D0EB-423A-9F4F-25826ED4A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9C1438-B5D7-423D-B47B-492568B5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78AC535-1B6B-49C4-ABD9-D1348B30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49799C-E4E4-4197-B50E-D214E52C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60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348E9-097B-4115-B5BE-26E10F77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138414-EA7D-4A16-970C-132E4C5B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909A98-86CC-490D-BB89-2F5E8C85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0042E7-70C4-4C7E-A380-0F01CF1F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4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A9CF55-C5D0-4511-9187-CA9BD573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503FFE-F04F-49D1-8978-F2E90129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7C49E4-1BD0-451A-9427-F00458BF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84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FC36F-1476-4823-8392-C09B8931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029EE8-D0AA-4CD3-A6F2-DC4EC73B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0D4A16-D8D1-44F4-B114-916DCFECF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CA24E8-010F-4799-9AA7-84025DA6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C247F1-FD70-4927-AE45-ACC32268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7139DD-68B0-40D7-BA25-ED5E91F8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77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45776-260B-44DE-8DB2-AB2B6999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23CE92-C9CC-4240-8352-97CF3ED21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DE9C32-881D-4829-A48B-82125EF33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463A7D-4912-4AD7-926C-F07461AB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7001FC-B1AF-40AF-A6C1-87B8C3CC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41C5A5-730B-4849-BB0E-F99DE9DB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54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745486-724F-40E1-919C-B9D65043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AFB25D-4B0A-4DA2-B526-9554D998C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BE0850-903F-4E95-8A3E-23258AE11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1E1F-FB66-4908-AD8D-1683CBD9187B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D47E4B-6AC7-4CAD-8104-496953C1C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77C673-D100-42ED-AE98-B3C95C2A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8DE71-2E8A-46DE-861A-FBC11A2EC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61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630B3-3D8B-4F56-ABF2-78E75E81F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OnePot</a:t>
            </a:r>
            <a:r>
              <a:rPr lang="de-DE" dirty="0"/>
              <a:t> PURE </a:t>
            </a:r>
            <a:r>
              <a:rPr lang="de-DE" dirty="0" err="1"/>
              <a:t>cell-free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22360C-5396-429B-B29B-F96BBEC14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83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13D79-D724-48AA-A2DD-4E9B56EA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Cell-free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F9CE3D-FB62-42B5-9155-14E8BC3F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73970"/>
            <a:ext cx="10512424" cy="823912"/>
          </a:xfrm>
        </p:spPr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: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transcription</a:t>
            </a:r>
            <a:r>
              <a:rPr lang="de-DE" dirty="0"/>
              <a:t> / </a:t>
            </a:r>
            <a:r>
              <a:rPr lang="de-DE" dirty="0" err="1"/>
              <a:t>translation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9494E7-99F0-4374-8CB4-31CF2F5A2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4418" y="2160355"/>
            <a:ext cx="4823164" cy="41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A1950-72A7-42B4-8215-95C997C0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PURE: </a:t>
            </a:r>
            <a:r>
              <a:rPr lang="de-DE" dirty="0" err="1"/>
              <a:t>composition</a:t>
            </a:r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06C1ED7-BC52-4D85-8CC7-A2167C1E6D02}"/>
              </a:ext>
            </a:extLst>
          </p:cNvPr>
          <p:cNvGrpSpPr/>
          <p:nvPr/>
        </p:nvGrpSpPr>
        <p:grpSpPr>
          <a:xfrm>
            <a:off x="1558723" y="2447092"/>
            <a:ext cx="1029809" cy="1721883"/>
            <a:chOff x="1558723" y="2447092"/>
            <a:chExt cx="1029809" cy="172188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B1A0D656-D1D7-40DF-BCDA-CE2E9703D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1308" y="2447092"/>
              <a:ext cx="504641" cy="1117419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4C3BC91-8517-438D-A359-6A26AC70D34C}"/>
                </a:ext>
              </a:extLst>
            </p:cNvPr>
            <p:cNvSpPr txBox="1"/>
            <p:nvPr/>
          </p:nvSpPr>
          <p:spPr>
            <a:xfrm>
              <a:off x="1558723" y="3799643"/>
              <a:ext cx="1029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Proteins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4162F48-7DC0-4B8F-8AF6-39854B39954C}"/>
              </a:ext>
            </a:extLst>
          </p:cNvPr>
          <p:cNvGrpSpPr/>
          <p:nvPr/>
        </p:nvGrpSpPr>
        <p:grpSpPr>
          <a:xfrm>
            <a:off x="4366633" y="2447092"/>
            <a:ext cx="1219987" cy="1721883"/>
            <a:chOff x="4366633" y="2447092"/>
            <a:chExt cx="1219987" cy="172188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220B383-0A68-44A2-9ECF-63E8E52B7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15896" y="2447092"/>
              <a:ext cx="521462" cy="1117418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7163AC2-789D-4630-904C-CEEFC819CC12}"/>
                </a:ext>
              </a:extLst>
            </p:cNvPr>
            <p:cNvSpPr txBox="1"/>
            <p:nvPr/>
          </p:nvSpPr>
          <p:spPr>
            <a:xfrm>
              <a:off x="4366633" y="3799643"/>
              <a:ext cx="1219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Ribosomes</a:t>
              </a:r>
              <a:endParaRPr lang="de-DE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21AD21D-440E-40D9-B0E8-FA6ED828579B}"/>
              </a:ext>
            </a:extLst>
          </p:cNvPr>
          <p:cNvGrpSpPr/>
          <p:nvPr/>
        </p:nvGrpSpPr>
        <p:grpSpPr>
          <a:xfrm>
            <a:off x="7045348" y="2447094"/>
            <a:ext cx="1685373" cy="1721881"/>
            <a:chOff x="7045348" y="2447094"/>
            <a:chExt cx="1685373" cy="1721881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8970A4B-FFC7-48C5-B998-E74A12C25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7305" y="2447094"/>
              <a:ext cx="521461" cy="1117416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FF8C2BE-EC0E-4E52-8F95-78B66C5801EB}"/>
                </a:ext>
              </a:extLst>
            </p:cNvPr>
            <p:cNvSpPr txBox="1"/>
            <p:nvPr/>
          </p:nvSpPr>
          <p:spPr>
            <a:xfrm>
              <a:off x="7045348" y="3799643"/>
              <a:ext cx="1685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Energy </a:t>
              </a:r>
              <a:r>
                <a:rPr lang="de-DE" dirty="0" err="1"/>
                <a:t>solution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97264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A1950-72A7-42B4-8215-95C997C0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</a:t>
            </a:r>
            <a:r>
              <a:rPr lang="de-DE" dirty="0" err="1"/>
              <a:t>solution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C6286F-4B33-4E15-AFCD-78DFC965D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6150" y="1815288"/>
            <a:ext cx="2138865" cy="389383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7B579AC-B363-4693-8386-950471247861}"/>
              </a:ext>
            </a:extLst>
          </p:cNvPr>
          <p:cNvSpPr txBox="1"/>
          <p:nvPr/>
        </p:nvSpPr>
        <p:spPr>
          <a:xfrm>
            <a:off x="7155402" y="2828834"/>
            <a:ext cx="488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NTPs</a:t>
            </a:r>
            <a:r>
              <a:rPr lang="de-DE" dirty="0"/>
              <a:t>: ATP, CTP, GTP, TTP: </a:t>
            </a:r>
            <a:r>
              <a:rPr lang="de-DE" dirty="0" err="1"/>
              <a:t>fuels</a:t>
            </a:r>
            <a:r>
              <a:rPr lang="de-DE" dirty="0"/>
              <a:t> </a:t>
            </a:r>
            <a:r>
              <a:rPr lang="de-DE" dirty="0" err="1"/>
              <a:t>reactions</a:t>
            </a:r>
            <a:endParaRPr lang="de-DE" dirty="0"/>
          </a:p>
          <a:p>
            <a:r>
              <a:rPr lang="de-DE" b="1" dirty="0" err="1"/>
              <a:t>amino</a:t>
            </a:r>
            <a:r>
              <a:rPr lang="de-DE" b="1" dirty="0"/>
              <a:t> </a:t>
            </a:r>
            <a:r>
              <a:rPr lang="de-DE" b="1" dirty="0" err="1"/>
              <a:t>acids</a:t>
            </a:r>
            <a:r>
              <a:rPr lang="de-DE" dirty="0"/>
              <a:t>: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blocks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proteins</a:t>
            </a:r>
            <a:endParaRPr lang="de-DE" dirty="0"/>
          </a:p>
          <a:p>
            <a:r>
              <a:rPr lang="de-DE" b="1" dirty="0"/>
              <a:t>tRNA</a:t>
            </a:r>
            <a:r>
              <a:rPr lang="de-DE" dirty="0"/>
              <a:t>: </a:t>
            </a:r>
            <a:r>
              <a:rPr lang="de-DE" dirty="0" err="1"/>
              <a:t>translation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Codon </a:t>
            </a:r>
            <a:r>
              <a:rPr lang="de-DE" dirty="0" err="1"/>
              <a:t>triplet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amino</a:t>
            </a:r>
            <a:r>
              <a:rPr lang="de-DE" dirty="0"/>
              <a:t> </a:t>
            </a:r>
            <a:r>
              <a:rPr lang="de-DE" dirty="0" err="1"/>
              <a:t>acid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247036-C80A-4015-9358-6BFA628CF692}"/>
              </a:ext>
            </a:extLst>
          </p:cNvPr>
          <p:cNvSpPr txBox="1"/>
          <p:nvPr/>
        </p:nvSpPr>
        <p:spPr>
          <a:xfrm>
            <a:off x="2107474" y="6195421"/>
            <a:ext cx="797705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33" i="1" dirty="0" err="1"/>
              <a:t>adapted</a:t>
            </a:r>
            <a:r>
              <a:rPr lang="de-DE" sz="1333" i="1" dirty="0"/>
              <a:t> </a:t>
            </a:r>
            <a:r>
              <a:rPr lang="de-DE" sz="1333" i="1" dirty="0" err="1"/>
              <a:t>from</a:t>
            </a:r>
            <a:r>
              <a:rPr lang="de-DE" sz="1333" i="1" dirty="0"/>
              <a:t>: </a:t>
            </a:r>
            <a:r>
              <a:rPr lang="de-DE" sz="1333" i="1" dirty="0" err="1"/>
              <a:t>Laohakunakorn</a:t>
            </a:r>
            <a:r>
              <a:rPr lang="de-DE" sz="1333" i="1" dirty="0"/>
              <a:t> et al., </a:t>
            </a:r>
            <a:r>
              <a:rPr lang="en-US" sz="1333" i="1" dirty="0"/>
              <a:t>Frontiers in Bioengineering and Biotechnology, 2020</a:t>
            </a:r>
            <a:endParaRPr lang="de-DE" sz="1333" i="1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4EAE39F-0650-47D8-8BCA-D81061BEC893}"/>
              </a:ext>
            </a:extLst>
          </p:cNvPr>
          <p:cNvGrpSpPr/>
          <p:nvPr/>
        </p:nvGrpSpPr>
        <p:grpSpPr>
          <a:xfrm>
            <a:off x="1265987" y="2568057"/>
            <a:ext cx="1685373" cy="1721881"/>
            <a:chOff x="7045348" y="2447094"/>
            <a:chExt cx="1685373" cy="1721881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4526824A-2952-4992-83D4-8042C786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27305" y="2447094"/>
              <a:ext cx="521461" cy="1117416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2C0B7CC-352E-4E67-B3F6-249877C42543}"/>
                </a:ext>
              </a:extLst>
            </p:cNvPr>
            <p:cNvSpPr txBox="1"/>
            <p:nvPr/>
          </p:nvSpPr>
          <p:spPr>
            <a:xfrm>
              <a:off x="7045348" y="3799643"/>
              <a:ext cx="1685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Energy </a:t>
              </a:r>
              <a:r>
                <a:rPr lang="de-DE" dirty="0" err="1"/>
                <a:t>solution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81471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A1950-72A7-42B4-8215-95C997C0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Ribosome</a:t>
            </a:r>
            <a:r>
              <a:rPr lang="de-DE" dirty="0"/>
              <a:t>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88908E-8018-4826-B8E0-A122BB9D0846}"/>
              </a:ext>
            </a:extLst>
          </p:cNvPr>
          <p:cNvSpPr txBox="1"/>
          <p:nvPr/>
        </p:nvSpPr>
        <p:spPr>
          <a:xfrm>
            <a:off x="4447712" y="3105833"/>
            <a:ext cx="469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ym typeface="Wingdings" panose="05000000000000000000" pitchFamily="2" charset="2"/>
              </a:rPr>
              <a:t> </a:t>
            </a:r>
            <a:r>
              <a:rPr lang="de-DE" sz="2800" b="1" dirty="0" err="1">
                <a:sym typeface="Wingdings" panose="05000000000000000000" pitchFamily="2" charset="2"/>
              </a:rPr>
              <a:t>translation</a:t>
            </a:r>
            <a:endParaRPr lang="de-DE" sz="2800" b="1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11B1362-E6AA-406C-A436-2127030DC03E}"/>
              </a:ext>
            </a:extLst>
          </p:cNvPr>
          <p:cNvGrpSpPr/>
          <p:nvPr/>
        </p:nvGrpSpPr>
        <p:grpSpPr>
          <a:xfrm>
            <a:off x="2289259" y="2568056"/>
            <a:ext cx="1219987" cy="1721883"/>
            <a:chOff x="4366633" y="2447092"/>
            <a:chExt cx="1219987" cy="172188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4086AC5-CA98-449F-918A-78BF7D1EE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15896" y="2447092"/>
              <a:ext cx="521462" cy="111741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73F8C3C-E699-42AF-918A-4E6B8AD083EB}"/>
                </a:ext>
              </a:extLst>
            </p:cNvPr>
            <p:cNvSpPr txBox="1"/>
            <p:nvPr/>
          </p:nvSpPr>
          <p:spPr>
            <a:xfrm>
              <a:off x="4366633" y="3799643"/>
              <a:ext cx="1219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Ribosomes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80291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A1950-72A7-42B4-8215-95C997C0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Protein </a:t>
            </a:r>
            <a:r>
              <a:rPr lang="de-DE" dirty="0" err="1"/>
              <a:t>solution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E1AE49-6AD8-474A-B56F-61043BCBA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3432" y="1462716"/>
            <a:ext cx="3856747" cy="460252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0F874BA-2E1A-48AB-BD0B-2A1DA908CA2A}"/>
              </a:ext>
            </a:extLst>
          </p:cNvPr>
          <p:cNvSpPr txBox="1"/>
          <p:nvPr/>
        </p:nvSpPr>
        <p:spPr>
          <a:xfrm>
            <a:off x="8762261" y="2886816"/>
            <a:ext cx="2894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36 </a:t>
            </a:r>
            <a:r>
              <a:rPr lang="de-DE" dirty="0" err="1"/>
              <a:t>proteins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transcription</a:t>
            </a:r>
            <a:r>
              <a:rPr lang="de-DE" dirty="0"/>
              <a:t>, </a:t>
            </a:r>
            <a:r>
              <a:rPr lang="de-DE" dirty="0" err="1"/>
              <a:t>translation</a:t>
            </a:r>
            <a:r>
              <a:rPr lang="de-DE" dirty="0"/>
              <a:t>,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regeneration</a:t>
            </a:r>
            <a:r>
              <a:rPr lang="de-DE" dirty="0"/>
              <a:t> and </a:t>
            </a:r>
            <a:r>
              <a:rPr lang="de-DE" dirty="0" err="1"/>
              <a:t>aminoacylation</a:t>
            </a:r>
            <a:r>
              <a:rPr lang="de-DE" dirty="0"/>
              <a:t> (</a:t>
            </a:r>
            <a:r>
              <a:rPr lang="de-DE" dirty="0" err="1"/>
              <a:t>loading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amino</a:t>
            </a:r>
            <a:r>
              <a:rPr lang="de-DE" dirty="0"/>
              <a:t> </a:t>
            </a:r>
            <a:r>
              <a:rPr lang="de-DE" dirty="0" err="1"/>
              <a:t>acid</a:t>
            </a:r>
            <a:r>
              <a:rPr lang="de-DE" dirty="0"/>
              <a:t> </a:t>
            </a:r>
            <a:r>
              <a:rPr lang="de-DE" dirty="0" err="1"/>
              <a:t>onto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tRNA)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B14577-1F9A-47FC-AAF4-9AC8B7A05D02}"/>
              </a:ext>
            </a:extLst>
          </p:cNvPr>
          <p:cNvSpPr txBox="1"/>
          <p:nvPr/>
        </p:nvSpPr>
        <p:spPr>
          <a:xfrm>
            <a:off x="2511013" y="6344148"/>
            <a:ext cx="797705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33" i="1" dirty="0" err="1"/>
              <a:t>adapted</a:t>
            </a:r>
            <a:r>
              <a:rPr lang="de-DE" sz="1333" i="1" dirty="0"/>
              <a:t> </a:t>
            </a:r>
            <a:r>
              <a:rPr lang="de-DE" sz="1333" i="1" dirty="0" err="1"/>
              <a:t>from</a:t>
            </a:r>
            <a:r>
              <a:rPr lang="de-DE" sz="1333" i="1" dirty="0"/>
              <a:t>: </a:t>
            </a:r>
            <a:r>
              <a:rPr lang="de-DE" sz="1333" i="1" dirty="0" err="1"/>
              <a:t>Laohakunakorn</a:t>
            </a:r>
            <a:r>
              <a:rPr lang="de-DE" sz="1333" i="1" dirty="0"/>
              <a:t> et al., </a:t>
            </a:r>
            <a:r>
              <a:rPr lang="en-US" sz="1333" i="1" dirty="0"/>
              <a:t>Frontiers in Bioengineering and Biotechnology, 2020</a:t>
            </a:r>
            <a:endParaRPr lang="de-DE" sz="1333" i="1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EEEAAC7-8B00-4845-A386-467E5D636FB7}"/>
              </a:ext>
            </a:extLst>
          </p:cNvPr>
          <p:cNvGrpSpPr/>
          <p:nvPr/>
        </p:nvGrpSpPr>
        <p:grpSpPr>
          <a:xfrm>
            <a:off x="1371007" y="2568058"/>
            <a:ext cx="1029809" cy="1721883"/>
            <a:chOff x="1558723" y="2447092"/>
            <a:chExt cx="1029809" cy="172188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82A5A1F-0A86-460B-B54E-8397AF87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21308" y="2447092"/>
              <a:ext cx="504641" cy="1117419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6D43FB1-5951-4BEE-9266-8CB8D7527E10}"/>
                </a:ext>
              </a:extLst>
            </p:cNvPr>
            <p:cNvSpPr txBox="1"/>
            <p:nvPr/>
          </p:nvSpPr>
          <p:spPr>
            <a:xfrm>
              <a:off x="1558723" y="3799643"/>
              <a:ext cx="1029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Proteins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37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0BEC9-5222-A344-BCF9-D94397D0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645" y="174710"/>
            <a:ext cx="10078720" cy="1430337"/>
          </a:xfrm>
        </p:spPr>
        <p:txBody>
          <a:bodyPr>
            <a:normAutofit/>
          </a:bodyPr>
          <a:lstStyle/>
          <a:p>
            <a:r>
              <a:rPr lang="fr-FR" dirty="0"/>
              <a:t>The </a:t>
            </a:r>
            <a:r>
              <a:rPr lang="fr-FR" dirty="0" err="1"/>
              <a:t>OnePot</a:t>
            </a:r>
            <a:r>
              <a:rPr lang="fr-FR" dirty="0"/>
              <a:t> </a:t>
            </a:r>
            <a:r>
              <a:rPr lang="fr-FR" dirty="0" err="1"/>
              <a:t>method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E63D2A-0785-6841-AFED-A5664CA0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Espace réservé du pied de page 5">
            <a:extLst>
              <a:ext uri="{FF2B5EF4-FFF2-40B4-BE49-F238E27FC236}">
                <a16:creationId xmlns:a16="http://schemas.microsoft.com/office/drawing/2014/main" id="{F8FFD2D2-91B6-4E98-92B4-E7B69367A81B}"/>
              </a:ext>
            </a:extLst>
          </p:cNvPr>
          <p:cNvSpPr txBox="1">
            <a:spLocks/>
          </p:cNvSpPr>
          <p:nvPr/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933" dirty="0"/>
              <a:t>Introduction and </a:t>
            </a:r>
            <a:r>
              <a:rPr lang="fr-FR" sz="933" dirty="0" err="1"/>
              <a:t>scientific</a:t>
            </a:r>
            <a:r>
              <a:rPr lang="fr-FR" sz="933" dirty="0"/>
              <a:t> background  </a:t>
            </a:r>
          </a:p>
          <a:p>
            <a:endParaRPr lang="fr-FR" sz="933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C73C1B5-77E6-4A8F-A818-A127D20C14B0}"/>
              </a:ext>
            </a:extLst>
          </p:cNvPr>
          <p:cNvSpPr txBox="1"/>
          <p:nvPr/>
        </p:nvSpPr>
        <p:spPr>
          <a:xfrm>
            <a:off x="2280194" y="5539267"/>
            <a:ext cx="797705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33" i="1" dirty="0" err="1"/>
              <a:t>adapted</a:t>
            </a:r>
            <a:r>
              <a:rPr lang="de-DE" sz="1333" i="1" dirty="0"/>
              <a:t> </a:t>
            </a:r>
            <a:r>
              <a:rPr lang="de-DE" sz="1333" i="1" dirty="0" err="1"/>
              <a:t>from</a:t>
            </a:r>
            <a:r>
              <a:rPr lang="de-DE" sz="1333" i="1" dirty="0"/>
              <a:t>: </a:t>
            </a:r>
            <a:r>
              <a:rPr lang="de-DE" sz="1333" i="1" dirty="0" err="1"/>
              <a:t>Laohakunakorn</a:t>
            </a:r>
            <a:r>
              <a:rPr lang="de-DE" sz="1333" i="1" dirty="0"/>
              <a:t> et al., </a:t>
            </a:r>
            <a:r>
              <a:rPr lang="en-US" sz="1333" i="1" dirty="0"/>
              <a:t>Frontiers in Bioengineering and Biotechnology, 2020</a:t>
            </a:r>
            <a:endParaRPr lang="de-DE" sz="1333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24E1B0-908F-45C4-944D-4167C7D10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1679" y="1385414"/>
            <a:ext cx="74686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2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BA206-A6A5-4882-A5C1-B4B61A7B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...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we‘re</a:t>
            </a:r>
            <a:r>
              <a:rPr lang="de-DE" dirty="0"/>
              <a:t> 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: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363C77A-DE29-4489-B17E-D9E8E86A1B7B}"/>
              </a:ext>
            </a:extLst>
          </p:cNvPr>
          <p:cNvGrpSpPr/>
          <p:nvPr/>
        </p:nvGrpSpPr>
        <p:grpSpPr>
          <a:xfrm>
            <a:off x="3511317" y="1839342"/>
            <a:ext cx="5169367" cy="4028369"/>
            <a:chOff x="4729232" y="1839342"/>
            <a:chExt cx="5169367" cy="402836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3D44ADC-24B2-4F1D-85FA-6EBDF371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232" y="1839342"/>
              <a:ext cx="2733536" cy="4028369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EEFC011-DA6E-4768-82AC-1E5634E2EDF6}"/>
                </a:ext>
              </a:extLst>
            </p:cNvPr>
            <p:cNvSpPr txBox="1"/>
            <p:nvPr/>
          </p:nvSpPr>
          <p:spPr>
            <a:xfrm>
              <a:off x="7865617" y="2074294"/>
              <a:ext cx="1855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Overnight</a:t>
              </a:r>
              <a:r>
                <a:rPr lang="de-DE" dirty="0"/>
                <a:t> </a:t>
              </a:r>
              <a:r>
                <a:rPr lang="de-DE" dirty="0" err="1"/>
                <a:t>culture</a:t>
              </a:r>
              <a:endParaRPr lang="de-DE" dirty="0"/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0D80CCC-091F-4CC2-ACB8-56EA50408DB0}"/>
                </a:ext>
              </a:extLst>
            </p:cNvPr>
            <p:cNvCxnSpPr>
              <a:cxnSpLocks/>
            </p:cNvCxnSpPr>
            <p:nvPr/>
          </p:nvCxnSpPr>
          <p:spPr>
            <a:xfrm>
              <a:off x="8815527" y="2858612"/>
              <a:ext cx="0" cy="7102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C54A820-1E08-457D-8399-56D918B93CB9}"/>
                </a:ext>
              </a:extLst>
            </p:cNvPr>
            <p:cNvSpPr txBox="1"/>
            <p:nvPr/>
          </p:nvSpPr>
          <p:spPr>
            <a:xfrm>
              <a:off x="7945515" y="3986074"/>
              <a:ext cx="19530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de-DE" dirty="0" err="1"/>
                <a:t>inoculate</a:t>
              </a:r>
              <a:r>
                <a:rPr lang="de-DE" dirty="0"/>
                <a:t> </a:t>
              </a:r>
              <a:r>
                <a:rPr lang="de-DE" dirty="0" err="1"/>
                <a:t>flask</a:t>
              </a:r>
              <a:endParaRPr lang="de-DE" dirty="0"/>
            </a:p>
            <a:p>
              <a:pPr marL="285750" indent="-285750">
                <a:buFontTx/>
                <a:buChar char="-"/>
              </a:pPr>
              <a:r>
                <a:rPr lang="de-DE" dirty="0" err="1"/>
                <a:t>grow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2 h</a:t>
              </a:r>
            </a:p>
            <a:p>
              <a:pPr marL="285750" indent="-285750">
                <a:buFontTx/>
                <a:buChar char="-"/>
              </a:pPr>
              <a:r>
                <a:rPr lang="de-DE" dirty="0" err="1"/>
                <a:t>induce</a:t>
              </a:r>
              <a:r>
                <a:rPr lang="de-DE" dirty="0"/>
                <a:t> </a:t>
              </a:r>
              <a:r>
                <a:rPr lang="de-DE" dirty="0" err="1"/>
                <a:t>protein</a:t>
              </a:r>
              <a:r>
                <a:rPr lang="de-DE" dirty="0"/>
                <a:t> </a:t>
              </a:r>
              <a:r>
                <a:rPr lang="de-DE" dirty="0" err="1"/>
                <a:t>expression</a:t>
              </a:r>
              <a:endParaRPr lang="de-DE" dirty="0"/>
            </a:p>
            <a:p>
              <a:pPr marL="285750" indent="-285750">
                <a:buFontTx/>
                <a:buChar char="-"/>
              </a:pPr>
              <a:r>
                <a:rPr lang="de-DE" dirty="0"/>
                <a:t>express </a:t>
              </a:r>
              <a:r>
                <a:rPr lang="de-DE" dirty="0" err="1"/>
                <a:t>for</a:t>
              </a:r>
              <a:r>
                <a:rPr lang="de-DE" dirty="0"/>
                <a:t> 3 h</a:t>
              </a:r>
            </a:p>
            <a:p>
              <a:pPr marL="285750" indent="-285750">
                <a:buFontTx/>
                <a:buChar char="-"/>
              </a:pPr>
              <a:r>
                <a:rPr lang="de-DE" dirty="0" err="1"/>
                <a:t>harvest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96432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8C97FC3-3C73-4767-ADAC-5576709DEF09}"/>
              </a:ext>
            </a:extLst>
          </p:cNvPr>
          <p:cNvSpPr/>
          <p:nvPr/>
        </p:nvSpPr>
        <p:spPr>
          <a:xfrm>
            <a:off x="3096397" y="3244334"/>
            <a:ext cx="599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https://www.jove.com/v/62625/onepot-pure-cell-free-system</a:t>
            </a:r>
          </a:p>
        </p:txBody>
      </p:sp>
    </p:spTree>
    <p:extLst>
      <p:ext uri="{BB962C8B-B14F-4D97-AF65-F5344CB8AC3E}">
        <p14:creationId xmlns:p14="http://schemas.microsoft.com/office/powerpoint/2010/main" val="298522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Breitbild</PresentationFormat>
  <Paragraphs>37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</vt:lpstr>
      <vt:lpstr>The OnePot PURE cell-free system</vt:lpstr>
      <vt:lpstr>Cell-free systems</vt:lpstr>
      <vt:lpstr>PURE: composition</vt:lpstr>
      <vt:lpstr>Energy solution</vt:lpstr>
      <vt:lpstr>Ribosome solution</vt:lpstr>
      <vt:lpstr>Protein solution</vt:lpstr>
      <vt:lpstr>The OnePot method</vt:lpstr>
      <vt:lpstr>... what we‘re doing today: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OnePot PURE cell-free system</dc:title>
  <dc:creator>Laura</dc:creator>
  <cp:lastModifiedBy>Laura</cp:lastModifiedBy>
  <cp:revision>6</cp:revision>
  <dcterms:created xsi:type="dcterms:W3CDTF">2022-10-18T10:50:34Z</dcterms:created>
  <dcterms:modified xsi:type="dcterms:W3CDTF">2022-10-18T11:20:29Z</dcterms:modified>
</cp:coreProperties>
</file>